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58" r:id="rId6"/>
    <p:sldId id="260" r:id="rId7"/>
    <p:sldId id="265" r:id="rId8"/>
    <p:sldId id="264" r:id="rId9"/>
    <p:sldId id="262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1E268-8577-447D-92F6-8720269E2BC8}" v="13" dt="2023-06-05T21:09:38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943-6A15-432C-87DB-7AF78A0D832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B18D4-211C-4C74-9EBF-8A8BF7C02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-apple-system"/>
              </a:rPr>
              <a:t>Send a request to </a:t>
            </a:r>
            <a:r>
              <a:rPr lang="en-US" sz="1200" b="0" i="0" dirty="0" err="1">
                <a:effectLst/>
                <a:latin typeface="-apple-system"/>
              </a:rPr>
              <a:t>CityBikes</a:t>
            </a:r>
            <a:r>
              <a:rPr lang="en-US" sz="1200" b="0" i="0" dirty="0">
                <a:effectLst/>
                <a:latin typeface="-apple-system"/>
              </a:rPr>
              <a:t> for the city of your choice.</a:t>
            </a:r>
            <a:br>
              <a:rPr lang="en-US" sz="1200" b="0" i="0" dirty="0">
                <a:effectLst/>
                <a:latin typeface="-apple-system"/>
              </a:rPr>
            </a:br>
            <a:br>
              <a:rPr lang="en-US" sz="1200" b="0" i="0" dirty="0">
                <a:effectLst/>
                <a:latin typeface="-apple-system"/>
              </a:rPr>
            </a:br>
            <a:r>
              <a:rPr lang="en-US" sz="1200" i="0" dirty="0">
                <a:latin typeface="-apple-system"/>
              </a:rPr>
              <a:t>Get desired info and parse into a </a:t>
            </a:r>
            <a:r>
              <a:rPr lang="en-US" sz="1200" i="0" dirty="0" err="1">
                <a:latin typeface="-apple-system"/>
              </a:rPr>
              <a:t>Dataframe</a:t>
            </a:r>
            <a:br>
              <a:rPr lang="en-US" sz="1200" b="0" i="0" dirty="0">
                <a:effectLst/>
                <a:latin typeface="-apple-system"/>
              </a:rPr>
            </a:b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City’,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 err="1">
                <a:effectLst/>
                <a:latin typeface="-apple-system"/>
              </a:rPr>
              <a:t>CityLatLon</a:t>
            </a:r>
            <a:r>
              <a:rPr lang="en-US" sz="1200" b="0" i="0" dirty="0">
                <a:effectLst/>
                <a:latin typeface="-apple-system"/>
              </a:rPr>
              <a:t>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Company’,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 err="1">
                <a:effectLst/>
                <a:latin typeface="-apple-system"/>
              </a:rPr>
              <a:t>Bike_Stations</a:t>
            </a:r>
            <a:r>
              <a:rPr lang="en-US" sz="1200" b="0" i="0" dirty="0">
                <a:effectLst/>
                <a:latin typeface="-apple-system"/>
              </a:rPr>
              <a:t>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latitude’,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longitude’,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 err="1">
                <a:effectLst/>
                <a:latin typeface="-apple-system"/>
              </a:rPr>
              <a:t>free_bikes</a:t>
            </a:r>
            <a:r>
              <a:rPr lang="en-US" sz="1200" b="0" i="0" dirty="0">
                <a:effectLst/>
                <a:latin typeface="-apple-system"/>
              </a:rPr>
              <a:t>’,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 err="1">
                <a:effectLst/>
                <a:latin typeface="-apple-system"/>
              </a:rPr>
              <a:t>empty_slots</a:t>
            </a:r>
            <a:r>
              <a:rPr lang="en-US" sz="1200" b="0" i="0" dirty="0">
                <a:effectLst/>
                <a:latin typeface="-apple-system"/>
              </a:rPr>
              <a:t>’</a:t>
            </a:r>
            <a:br>
              <a:rPr lang="en-US" sz="1200" b="0" i="0" dirty="0">
                <a:effectLst/>
                <a:latin typeface="-apple-system"/>
              </a:rPr>
            </a:b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Save the </a:t>
            </a:r>
            <a:r>
              <a:rPr lang="en-US" sz="1200" b="0" i="0" dirty="0" err="1">
                <a:effectLst/>
                <a:latin typeface="-apple-system"/>
              </a:rPr>
              <a:t>DataFrame</a:t>
            </a:r>
            <a:r>
              <a:rPr lang="en-US" sz="1200" b="0" i="0" dirty="0">
                <a:effectLst/>
                <a:latin typeface="-apple-system"/>
              </a:rPr>
              <a:t> to a pickle file for future reference.</a:t>
            </a:r>
            <a:br>
              <a:rPr lang="en-US" sz="1200" b="0" i="0" dirty="0">
                <a:effectLst/>
                <a:latin typeface="-apple-system"/>
              </a:rPr>
            </a:br>
            <a:r>
              <a:rPr lang="en-US" sz="1200" b="0" i="0" dirty="0">
                <a:effectLst/>
                <a:latin typeface="-apple-system"/>
              </a:rPr>
              <a:t>samples_3_Miami_Bikes.to_pickle('samples_3_Miami_Bikes.pk')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B18D4-211C-4C74-9EBF-8A8BF7C021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8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2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8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8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0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3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2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8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0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lographic neon on a shiny background">
            <a:extLst>
              <a:ext uri="{FF2B5EF4-FFF2-40B4-BE49-F238E27FC236}">
                <a16:creationId xmlns:a16="http://schemas.microsoft.com/office/drawing/2014/main" id="{7DACD587-DA2F-2274-35C1-17B9DBA89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8" b="12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10386-FF81-7912-8F6F-964C95667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670" y="199718"/>
            <a:ext cx="8591344" cy="1701570"/>
          </a:xfrm>
        </p:spPr>
        <p:txBody>
          <a:bodyPr anchor="b">
            <a:normAutofit fontScale="90000"/>
          </a:bodyPr>
          <a:lstStyle/>
          <a:p>
            <a:r>
              <a:rPr lang="en-US" sz="4400" b="1" kern="18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Statistical-Modelling-with-Python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BFE43-99DA-E5DA-46B7-E4B63A625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8320" y="3802566"/>
            <a:ext cx="5147960" cy="64678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Sarah Ajayi</a:t>
            </a:r>
          </a:p>
          <a:p>
            <a:r>
              <a:rPr lang="en-US" sz="2000" dirty="0"/>
              <a:t>5</a:t>
            </a:r>
            <a:r>
              <a:rPr lang="en-US" sz="2000" baseline="30000" dirty="0"/>
              <a:t>th</a:t>
            </a:r>
            <a:r>
              <a:rPr lang="en-US" sz="2000" dirty="0"/>
              <a:t> June, 2023</a:t>
            </a:r>
          </a:p>
        </p:txBody>
      </p:sp>
    </p:spTree>
    <p:extLst>
      <p:ext uri="{BB962C8B-B14F-4D97-AF65-F5344CB8AC3E}">
        <p14:creationId xmlns:p14="http://schemas.microsoft.com/office/powerpoint/2010/main" val="114668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99D51-3679-7F41-9A87-23B7A2C984E8}"/>
              </a:ext>
            </a:extLst>
          </p:cNvPr>
          <p:cNvSpPr txBox="1"/>
          <p:nvPr/>
        </p:nvSpPr>
        <p:spPr>
          <a:xfrm>
            <a:off x="8487329" y="5513533"/>
            <a:ext cx="3410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Backward Selection …..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4D520-739D-4B7F-F88D-BD3D5286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6" y="1212372"/>
            <a:ext cx="7435148" cy="5278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FB32DF-D69E-0B6F-D08F-36138EA50992}"/>
              </a:ext>
            </a:extLst>
          </p:cNvPr>
          <p:cNvSpPr/>
          <p:nvPr/>
        </p:nvSpPr>
        <p:spPr>
          <a:xfrm>
            <a:off x="598248" y="4625713"/>
            <a:ext cx="7172437" cy="8080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69CA4-4D9E-4E82-1D5B-4A61B0BB9230}"/>
              </a:ext>
            </a:extLst>
          </p:cNvPr>
          <p:cNvSpPr txBox="1"/>
          <p:nvPr/>
        </p:nvSpPr>
        <p:spPr>
          <a:xfrm>
            <a:off x="8218412" y="746220"/>
            <a:ext cx="37751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R-squared and Adjusted R-squared values measure the goodness of fit of the regression model. 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value of 1.000 suggests that the model explains all the variation in the dependent variable, which may indicate overfitting???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Few observations??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5BEB1-3975-E567-0762-48CF405F8B52}"/>
              </a:ext>
            </a:extLst>
          </p:cNvPr>
          <p:cNvSpPr txBox="1"/>
          <p:nvPr/>
        </p:nvSpPr>
        <p:spPr>
          <a:xfrm>
            <a:off x="8232147" y="3275425"/>
            <a:ext cx="34955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p-value more than the chosen significance level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-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0.05 suggests that the predictor variables – review count,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rating,coordinates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latlon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has no  significant effect on the dependent variable.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3878E1D-B9F6-359B-B670-74106A4B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862" y="0"/>
            <a:ext cx="6002504" cy="691967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2FADF-3752-99B0-1BA3-076F61384E1F}"/>
              </a:ext>
            </a:extLst>
          </p:cNvPr>
          <p:cNvSpPr txBox="1"/>
          <p:nvPr/>
        </p:nvSpPr>
        <p:spPr>
          <a:xfrm>
            <a:off x="598248" y="728977"/>
            <a:ext cx="6188148" cy="37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1800" b="1" kern="0" dirty="0" err="1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Regresssion</a:t>
            </a:r>
            <a:r>
              <a:rPr lang="en-US" sz="1800" b="1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Statistical Models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85BAE-5D62-8FE6-EB63-970D95B8B8BF}"/>
              </a:ext>
            </a:extLst>
          </p:cNvPr>
          <p:cNvSpPr txBox="1"/>
          <p:nvPr/>
        </p:nvSpPr>
        <p:spPr>
          <a:xfrm>
            <a:off x="4184466" y="682185"/>
            <a:ext cx="618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Ordinary Least Squares (OLS)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99D51-3679-7F41-9A87-23B7A2C984E8}"/>
              </a:ext>
            </a:extLst>
          </p:cNvPr>
          <p:cNvSpPr txBox="1"/>
          <p:nvPr/>
        </p:nvSpPr>
        <p:spPr>
          <a:xfrm>
            <a:off x="610596" y="346110"/>
            <a:ext cx="618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Backward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68DA5-2BD4-7555-41EA-AC2804AB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5" y="873948"/>
            <a:ext cx="8102008" cy="56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6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F313-C03F-8B7E-3601-0D785E9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189" y="222432"/>
            <a:ext cx="4630904" cy="660069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40221-8771-BA2D-0BD8-21CE11B7D36F}"/>
              </a:ext>
            </a:extLst>
          </p:cNvPr>
          <p:cNvSpPr txBox="1"/>
          <p:nvPr/>
        </p:nvSpPr>
        <p:spPr>
          <a:xfrm>
            <a:off x="656559" y="1139088"/>
            <a:ext cx="90615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Poor API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Issues with creating environmental variables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Iterating over different </a:t>
            </a:r>
            <a:r>
              <a:rPr lang="en-US" sz="2400" dirty="0" err="1"/>
              <a:t>dataframe</a:t>
            </a:r>
            <a:r>
              <a:rPr lang="en-US" sz="2400" dirty="0"/>
              <a:t> structures in the </a:t>
            </a:r>
            <a:r>
              <a:rPr lang="en-US" sz="2400" dirty="0" err="1"/>
              <a:t>json</a:t>
            </a:r>
            <a:r>
              <a:rPr lang="en-US" sz="2400" dirty="0"/>
              <a:t> file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32F5B0-1811-0392-6CD0-2DF0891E378A}"/>
              </a:ext>
            </a:extLst>
          </p:cNvPr>
          <p:cNvSpPr txBox="1">
            <a:spLocks/>
          </p:cNvSpPr>
          <p:nvPr/>
        </p:nvSpPr>
        <p:spPr>
          <a:xfrm>
            <a:off x="-37640" y="3502922"/>
            <a:ext cx="4630904" cy="66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549A6-6ABB-F32A-B921-DEE05D5556CF}"/>
              </a:ext>
            </a:extLst>
          </p:cNvPr>
          <p:cNvSpPr txBox="1"/>
          <p:nvPr/>
        </p:nvSpPr>
        <p:spPr>
          <a:xfrm>
            <a:off x="600737" y="4310834"/>
            <a:ext cx="91386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Increase observations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De-categorize the POI for better granular insights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Classification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3388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B894AA-978F-62E9-3704-7A0BF9927C0D}"/>
              </a:ext>
            </a:extLst>
          </p:cNvPr>
          <p:cNvSpPr txBox="1"/>
          <p:nvPr/>
        </p:nvSpPr>
        <p:spPr>
          <a:xfrm>
            <a:off x="350875" y="414671"/>
            <a:ext cx="11057860" cy="2782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2800" b="1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Project/Goals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1F2328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Pull data from 3 API’s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1F2328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Transform data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1F2328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EDA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1F2328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Visualization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1F2328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Statistical Modelling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23E62-4285-E20B-E1FE-8594394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86" y="4673076"/>
            <a:ext cx="3207807" cy="1462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2753C-ED11-8722-8ECA-797D8AF1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62" y="2449275"/>
            <a:ext cx="3479620" cy="113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11BD7-F9CD-84B1-5819-BFACF918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393" y="2453264"/>
            <a:ext cx="1223187" cy="113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35AF54-482C-388A-2A85-524C89EA3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38" y="4999918"/>
            <a:ext cx="4777880" cy="8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954B4-4B24-9D10-659A-88800B6F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2" r="978" b="18449"/>
          <a:stretch/>
        </p:blipFill>
        <p:spPr>
          <a:xfrm>
            <a:off x="0" y="0"/>
            <a:ext cx="12192000" cy="5607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6D507-F841-FAEA-7F5B-B489355E047D}"/>
              </a:ext>
            </a:extLst>
          </p:cNvPr>
          <p:cNvSpPr/>
          <p:nvPr/>
        </p:nvSpPr>
        <p:spPr>
          <a:xfrm>
            <a:off x="2332378" y="5742432"/>
            <a:ext cx="7165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Miami Beach Florida</a:t>
            </a:r>
          </a:p>
        </p:txBody>
      </p:sp>
    </p:spTree>
    <p:extLst>
      <p:ext uri="{BB962C8B-B14F-4D97-AF65-F5344CB8AC3E}">
        <p14:creationId xmlns:p14="http://schemas.microsoft.com/office/powerpoint/2010/main" val="74478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FAA08-7106-AE7A-0B5D-CCAC7B55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47902" cy="800572"/>
          </a:xfrm>
          <a:prstGeom prst="rect">
            <a:avLst/>
          </a:prstGeom>
        </p:spPr>
      </p:pic>
      <p:pic>
        <p:nvPicPr>
          <p:cNvPr id="3" name="Recording #3">
            <a:hlinkClick r:id="" action="ppaction://media"/>
            <a:extLst>
              <a:ext uri="{FF2B5EF4-FFF2-40B4-BE49-F238E27FC236}">
                <a16:creationId xmlns:a16="http://schemas.microsoft.com/office/drawing/2014/main" id="{4090312B-78F9-32C1-C5EC-658E0A655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4043"/>
          <a:stretch/>
        </p:blipFill>
        <p:spPr>
          <a:xfrm>
            <a:off x="0" y="932253"/>
            <a:ext cx="12110484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3C42-36CA-18ED-DD53-43299579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564933" cy="772350"/>
          </a:xfrm>
          <a:prstGeom prst="rect">
            <a:avLst/>
          </a:prstGeom>
        </p:spPr>
      </p:pic>
      <p:pic>
        <p:nvPicPr>
          <p:cNvPr id="11" name="Recording #4">
            <a:hlinkClick r:id="" action="ppaction://media"/>
            <a:extLst>
              <a:ext uri="{FF2B5EF4-FFF2-40B4-BE49-F238E27FC236}">
                <a16:creationId xmlns:a16="http://schemas.microsoft.com/office/drawing/2014/main" id="{02636186-FA86-241E-D665-033CD49E8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86" b="9316"/>
          <a:stretch/>
        </p:blipFill>
        <p:spPr>
          <a:xfrm>
            <a:off x="0" y="772351"/>
            <a:ext cx="12161520" cy="59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4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6503-B7BA-356D-58DA-0B409BAB4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913860" cy="872304"/>
          </a:xfrm>
          <a:prstGeom prst="rect">
            <a:avLst/>
          </a:prstGeom>
        </p:spPr>
      </p:pic>
      <p:pic>
        <p:nvPicPr>
          <p:cNvPr id="10" name="Recording #5">
            <a:hlinkClick r:id="" action="ppaction://media"/>
            <a:extLst>
              <a:ext uri="{FF2B5EF4-FFF2-40B4-BE49-F238E27FC236}">
                <a16:creationId xmlns:a16="http://schemas.microsoft.com/office/drawing/2014/main" id="{6DFA81C8-B515-649E-C032-1ADD443A8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506" r="11112" b="8925"/>
          <a:stretch/>
        </p:blipFill>
        <p:spPr>
          <a:xfrm>
            <a:off x="0" y="741815"/>
            <a:ext cx="12192000" cy="61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0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A474-55ED-86DB-D664-5F3899BB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59974" cy="893985"/>
          </a:xfrm>
        </p:spPr>
        <p:txBody>
          <a:bodyPr>
            <a:normAutofit/>
          </a:bodyPr>
          <a:lstStyle/>
          <a:p>
            <a:r>
              <a:rPr lang="en-US" dirty="0"/>
              <a:t>JOINING DATA -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0999A2-6D4C-C0CD-43EE-CF09D323B488}"/>
              </a:ext>
            </a:extLst>
          </p:cNvPr>
          <p:cNvSpPr txBox="1">
            <a:spLocks/>
          </p:cNvSpPr>
          <p:nvPr/>
        </p:nvSpPr>
        <p:spPr>
          <a:xfrm>
            <a:off x="404038" y="893985"/>
            <a:ext cx="4996452" cy="1223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ngsanaUPC" panose="02020603050405020304" pitchFamily="18" charset="-34"/>
                <a:cs typeface="AngsanaUPC" panose="02020603050405020304" pitchFamily="18" charset="-34"/>
              </a:rPr>
              <a:t>Stations(3 samples out of 163 records)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084129-67FE-4AC6-6605-A680961519EC}"/>
              </a:ext>
            </a:extLst>
          </p:cNvPr>
          <p:cNvSpPr txBox="1">
            <a:spLocks/>
          </p:cNvSpPr>
          <p:nvPr/>
        </p:nvSpPr>
        <p:spPr>
          <a:xfrm>
            <a:off x="6251943" y="255180"/>
            <a:ext cx="3668233" cy="133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CityBikes</a:t>
            </a:r>
            <a:r>
              <a:rPr lang="en-US" sz="2800" dirty="0"/>
              <a:t>  &amp; Yelp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B4156D-CF4C-9F7E-EFD1-71899C2A3DBE}"/>
              </a:ext>
            </a:extLst>
          </p:cNvPr>
          <p:cNvSpPr txBox="1">
            <a:spLocks/>
          </p:cNvSpPr>
          <p:nvPr/>
        </p:nvSpPr>
        <p:spPr>
          <a:xfrm>
            <a:off x="208258" y="2399767"/>
            <a:ext cx="4996452" cy="1223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Florida Avenue</a:t>
            </a:r>
          </a:p>
          <a:p>
            <a:pPr marL="457200" indent="-4572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Aviation Avenue</a:t>
            </a:r>
          </a:p>
          <a:p>
            <a:pPr marL="457200" indent="-4572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City Hall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C81283-856D-3940-32FF-5BAE64F6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005" y="1703235"/>
            <a:ext cx="5547352" cy="46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9ED7-5BD8-CC1B-B674-2BC734D7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3" y="169270"/>
            <a:ext cx="3652708" cy="713232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4CA69-9266-5896-18EC-CAB08076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3" y="808073"/>
            <a:ext cx="4261145" cy="5516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F3569-1EB2-FFDC-0ED1-3868809E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770" y="670885"/>
            <a:ext cx="7196890" cy="55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4A1B0A-CEB7-6C1A-AA85-F5531FD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30" y="0"/>
            <a:ext cx="5079252" cy="3494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0464F-A813-9DC8-488F-82CCB3A6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6037" cy="3258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AB8E6-4446-F85D-5323-33224B15F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615" y="3096608"/>
            <a:ext cx="5425027" cy="36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257</Words>
  <Application>Microsoft Office PowerPoint</Application>
  <PresentationFormat>Widescreen</PresentationFormat>
  <Paragraphs>38</Paragraphs>
  <Slides>12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AngsanaUPC</vt:lpstr>
      <vt:lpstr>-apple-system</vt:lpstr>
      <vt:lpstr>Arial</vt:lpstr>
      <vt:lpstr>Calibri</vt:lpstr>
      <vt:lpstr>Calibri Light</vt:lpstr>
      <vt:lpstr>Century Gothic</vt:lpstr>
      <vt:lpstr>Elephant</vt:lpstr>
      <vt:lpstr>Segoe UI</vt:lpstr>
      <vt:lpstr>Söhne</vt:lpstr>
      <vt:lpstr>BrushVTI</vt:lpstr>
      <vt:lpstr>Statistical-Modelling-with-Python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JOINING DATA - </vt:lpstr>
      <vt:lpstr>INSIGHTS</vt:lpstr>
      <vt:lpstr>PowerPoint Presentation</vt:lpstr>
      <vt:lpstr>Model Building</vt:lpstr>
      <vt:lpstr>PowerPoint Presentation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Statistical-Modelling-with-Python</dc:title>
  <dc:creator>Sarah Ajayi</dc:creator>
  <cp:lastModifiedBy>Sarah Ajayi</cp:lastModifiedBy>
  <cp:revision>2</cp:revision>
  <dcterms:created xsi:type="dcterms:W3CDTF">2023-06-05T07:54:58Z</dcterms:created>
  <dcterms:modified xsi:type="dcterms:W3CDTF">2023-06-06T03:46:12Z</dcterms:modified>
</cp:coreProperties>
</file>